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6F86C-F26B-478D-A9C0-9283B9EF8527}" v="33" dt="2022-09-02T12:40:06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BE5F-D1F7-690E-1D20-8BA3F14D3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F8CEA-3078-A865-4068-78C237AFB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A87A7-8AA8-5D2D-B057-F56EA65AB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910E8-900E-D263-3E44-0964769B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C4630-17E8-AD9C-D5D9-786615F61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6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4B5E6-1E83-F070-8DB9-94CF93198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D3220-2D6E-6244-8077-24FECA4F9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6F68D-BCC0-1B75-C128-D7515005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39581-4B28-290A-4F56-5D8BE6ACA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29198-C4F6-C5C0-84D9-6AD16232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95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B81583-E571-D747-076F-C8D07CEFA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46AC4-3020-7120-0F11-7DB6E8C4E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87452-FECD-2671-ECD4-6C26960D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692DA-C3F2-382A-A27B-C0DE9C5D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07BE-6AC1-AE0B-7787-F4823145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3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97E62-FBEC-CC07-EF29-80CF4C8E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CE952-2AA4-344D-6B8C-2D7411152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AEAB2-426C-2562-52D0-DB3839D1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6DCD6-BB29-067D-9C3E-30E3DC24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E6422-67DB-7165-1D5C-5B79A738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CF14-21C4-6B8A-78EC-FB213FA4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0A372-4B23-F8D1-8D2F-F21A100CC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2ACBF-E1D7-9B26-F25F-9F744ADA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CD9BB-3E61-D69B-6499-917DAEB6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4CD39-8E66-7C8A-4E6E-CE66ACE5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9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FB75-5ECE-0004-FF98-6BBE4371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A9EDB-0F9C-8627-47AD-6B754EC71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90F95-064B-46CE-BD1F-D8217D043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8BE56-B425-6EE2-F2E2-01D4080F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0D2E2-29BA-C879-6ACB-40017FAB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DA7BC-3E17-0EBF-CF8A-CBEDA31C2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4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55AF9-F222-2FEC-43BF-49110E703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E5DB5-D1A5-A0D2-9EDF-341707457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4A84A-F708-87A6-04DF-1F93E1723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F9D216-7A25-9021-7D18-5400C397D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15C2A3-F58A-2BE7-79FA-AD36A5D3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D1FBE-B6A4-5490-BC90-9315AF28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C0FF2C-A342-F2CA-703B-4E492AF1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5AA7D4-B173-F37D-9546-08219F25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1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F486-37D0-8F3F-1929-B642BCCE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E32A1-4594-4FF5-FAF1-9F475086B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8CB4BF-DD91-3950-F229-4782575D0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ACFD5-B645-3642-A87D-1BEF696F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A56E4-5F01-644B-E265-53532F53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BD3C2-2F44-CF4E-CBD8-FD393589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AC623-D9F1-6D92-0513-3131A0ED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6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8CA9-5BBB-2F9A-0DAE-2E4C7DB24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67953-84A5-6DDC-F094-F86B693CB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6F520-A40A-0297-20FB-D31B47A99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FE4E5-22A7-E16F-D90E-4466CA05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AE718-8877-F017-211D-C6F10BF6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D5052-825E-BF96-356E-29761E41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99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054B-CBFE-1BBA-9424-BF2B9074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7F0F6F-5D7C-680A-FA34-0CAE719B7E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1187E-68ED-46F8-86AF-827E64D3B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57F0A-602F-CC2C-1CF5-016DE1D3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BF028-E284-34FA-A9D3-CE0F8A6E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75F47-0C44-3BF3-FB9D-07742657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5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E9BC83-1B17-99A4-66F9-3C9590938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CCB9-F946-B045-F694-8AD355CBE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0128A-7122-B208-B5C5-84A34178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8E06E-4372-4397-9F51-77C7F7CF5C1F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1F6B9-12E3-9F13-E382-382066D82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723A2-D5BE-B260-4462-502015E7C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7D2F-0AC2-459C-A03F-C2363564E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0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1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23">
            <a:extLst>
              <a:ext uri="{FF2B5EF4-FFF2-40B4-BE49-F238E27FC236}">
                <a16:creationId xmlns:a16="http://schemas.microsoft.com/office/drawing/2014/main" id="{5CA4BCD1-F813-4A68-8727-7A3DE67AC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31480" y="1075612"/>
            <a:ext cx="1128382" cy="847206"/>
            <a:chOff x="7393391" y="1075612"/>
            <a:chExt cx="1128382" cy="847206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Freeform: Shape 27">
            <a:extLst>
              <a:ext uri="{FF2B5EF4-FFF2-40B4-BE49-F238E27FC236}">
                <a16:creationId xmlns:a16="http://schemas.microsoft.com/office/drawing/2014/main" id="{FA6F8ABB-6C5D-4349-9E1B-198D1ABF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6304" y="2134209"/>
            <a:ext cx="4840399" cy="4290450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E4B9AB89-BA23-4985-97B3-EB677E496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7271" y="421767"/>
            <a:ext cx="2847251" cy="2523756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147B4B-691F-8FAD-8B4C-4EB887207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920" y="2945523"/>
            <a:ext cx="4739080" cy="3490710"/>
          </a:xfrm>
        </p:spPr>
        <p:txBody>
          <a:bodyPr anchor="t">
            <a:normAutofit/>
          </a:bodyPr>
          <a:lstStyle/>
          <a:p>
            <a:pPr algn="l"/>
            <a:r>
              <a:rPr lang="en-US" sz="3400" dirty="0">
                <a:latin typeface="SassoonPrimaryInfant" pitchFamily="2" charset="0"/>
              </a:rPr>
              <a:t>Today I am a technician.</a:t>
            </a:r>
            <a:br>
              <a:rPr lang="en-US" sz="3400" dirty="0">
                <a:latin typeface="SassoonPrimaryInfant" pitchFamily="2" charset="0"/>
              </a:rPr>
            </a:br>
            <a:r>
              <a:rPr lang="en-US" sz="3400" dirty="0">
                <a:latin typeface="SassoonPrimaryInfant" pitchFamily="2" charset="0"/>
              </a:rPr>
              <a:t> I will use technology safely to create programs, solve problems and collect, </a:t>
            </a:r>
            <a:r>
              <a:rPr lang="en-US" sz="3400" dirty="0" err="1">
                <a:latin typeface="SassoonPrimaryInfant" pitchFamily="2" charset="0"/>
              </a:rPr>
              <a:t>evalaute</a:t>
            </a:r>
            <a:r>
              <a:rPr lang="en-US" sz="3400" dirty="0">
                <a:latin typeface="SassoonPrimaryInfant" pitchFamily="2" charset="0"/>
              </a:rPr>
              <a:t> and present data. </a:t>
            </a:r>
            <a:br>
              <a:rPr lang="en-US" sz="3400" dirty="0"/>
            </a:br>
            <a:endParaRPr lang="en-GB" sz="3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0B2B64-C142-599C-5FB8-D6E86780F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9055" y="1303600"/>
            <a:ext cx="2158078" cy="588566"/>
          </a:xfrm>
          <a:prstGeom prst="rect">
            <a:avLst/>
          </a:prstGeom>
        </p:spPr>
      </p:pic>
      <p:pic>
        <p:nvPicPr>
          <p:cNvPr id="6" name="Picture 5" descr="The Internet of messy things | Computerworld">
            <a:extLst>
              <a:ext uri="{FF2B5EF4-FFF2-40B4-BE49-F238E27FC236}">
                <a16:creationId xmlns:a16="http://schemas.microsoft.com/office/drawing/2014/main" id="{2B27B713-C099-F132-F631-E584681D5D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1" t="6770" r="16210" b="328"/>
          <a:stretch/>
        </p:blipFill>
        <p:spPr bwMode="auto">
          <a:xfrm>
            <a:off x="7720375" y="3006507"/>
            <a:ext cx="2847250" cy="2910835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43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375C-4490-AFD2-AC70-C6F293151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328"/>
            <a:ext cx="10515600" cy="38411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>
                <a:latin typeface="SassoonPrimaryInfant" pitchFamily="2" charset="0"/>
              </a:rPr>
              <a:t>Online safety: </a:t>
            </a:r>
            <a:r>
              <a:rPr lang="en-US" sz="2200" dirty="0">
                <a:latin typeface="SassoonPrimaryInfant" pitchFamily="2" charset="0"/>
              </a:rPr>
              <a:t>(being safe online, using social media responsibly and respectfully, privacy, cyberbullying)  </a:t>
            </a:r>
            <a:br>
              <a:rPr lang="en-US" sz="4000" dirty="0">
                <a:latin typeface="SassoonPrimaryInfant" pitchFamily="2" charset="0"/>
              </a:rPr>
            </a:br>
            <a:r>
              <a:rPr lang="en-US" sz="4000" dirty="0">
                <a:latin typeface="SassoonPrimaryInfant" pitchFamily="2" charset="0"/>
              </a:rPr>
              <a:t>Programming: </a:t>
            </a:r>
            <a:r>
              <a:rPr lang="en-US" sz="2200" dirty="0">
                <a:latin typeface="SassoonPrimaryInfant" pitchFamily="2" charset="0"/>
              </a:rPr>
              <a:t>(interpreting, creating and evaluating algorithms, programming to accomplish specific goals, detecting and correcting errors)</a:t>
            </a:r>
            <a:br>
              <a:rPr lang="en-US" sz="4000" dirty="0">
                <a:latin typeface="SassoonPrimaryInfant" pitchFamily="2" charset="0"/>
              </a:rPr>
            </a:br>
            <a:r>
              <a:rPr lang="en-US" sz="4000" dirty="0">
                <a:latin typeface="SassoonPrimaryInfant" pitchFamily="2" charset="0"/>
              </a:rPr>
              <a:t>Data and information:  </a:t>
            </a:r>
            <a:r>
              <a:rPr lang="en-US" sz="2200" dirty="0">
                <a:latin typeface="SassoonPrimaryInfant" pitchFamily="2" charset="0"/>
              </a:rPr>
              <a:t>(collecting, </a:t>
            </a:r>
            <a:r>
              <a:rPr lang="en-US" sz="2200" dirty="0" err="1">
                <a:latin typeface="SassoonPrimaryInfant" pitchFamily="2" charset="0"/>
              </a:rPr>
              <a:t>analysing</a:t>
            </a:r>
            <a:r>
              <a:rPr lang="en-US" sz="2200" dirty="0">
                <a:latin typeface="SassoonPrimaryInfant" pitchFamily="2" charset="0"/>
              </a:rPr>
              <a:t>, evaluating, presenting data and information)</a:t>
            </a:r>
            <a:br>
              <a:rPr lang="en-US" sz="4000" dirty="0">
                <a:latin typeface="SassoonPrimaryInfant" pitchFamily="2" charset="0"/>
              </a:rPr>
            </a:br>
            <a:r>
              <a:rPr lang="en-US" sz="4000" dirty="0">
                <a:latin typeface="SassoonPrimaryInfant" pitchFamily="2" charset="0"/>
              </a:rPr>
              <a:t>Creating media:  </a:t>
            </a:r>
            <a:r>
              <a:rPr lang="en-US" sz="2200" dirty="0">
                <a:latin typeface="SassoonPrimaryInfant" pitchFamily="2" charset="0"/>
              </a:rPr>
              <a:t>(design and development, communicating and collaborating online, evaluating online content, respectful and responsible communication, presenting, creating content)</a:t>
            </a:r>
            <a:br>
              <a:rPr lang="en-US" sz="4000" dirty="0">
                <a:latin typeface="SassoonPrimaryInfant" pitchFamily="2" charset="0"/>
              </a:rPr>
            </a:br>
            <a:r>
              <a:rPr lang="en-US" sz="4000" dirty="0">
                <a:latin typeface="SassoonPrimaryInfant" pitchFamily="2" charset="0"/>
              </a:rPr>
              <a:t>Systems and networks:</a:t>
            </a:r>
            <a:r>
              <a:rPr lang="en-US" sz="2200" dirty="0">
                <a:latin typeface="SassoonPrimaryInfant" pitchFamily="2" charset="0"/>
              </a:rPr>
              <a:t> (systems, networks and how they are used, the internet, hardware and software)</a:t>
            </a:r>
            <a:br>
              <a:rPr lang="en-US" sz="40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23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205F-5259-E86E-5BA8-3B766CE7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ssoonPrimaryInfant" pitchFamily="2" charset="0"/>
              </a:rPr>
              <a:t>Today we are focusing on:</a:t>
            </a:r>
            <a:endParaRPr lang="en-GB" dirty="0">
              <a:latin typeface="SassoonPrimaryInfant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610BB8-C5CF-2900-1DAB-86DC2B813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75730"/>
              </p:ext>
            </p:extLst>
          </p:nvPr>
        </p:nvGraphicFramePr>
        <p:xfrm>
          <a:off x="962855" y="1843258"/>
          <a:ext cx="10220960" cy="306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480">
                  <a:extLst>
                    <a:ext uri="{9D8B030D-6E8A-4147-A177-3AD203B41FA5}">
                      <a16:colId xmlns:a16="http://schemas.microsoft.com/office/drawing/2014/main" val="529924927"/>
                    </a:ext>
                  </a:extLst>
                </a:gridCol>
                <a:gridCol w="5110480">
                  <a:extLst>
                    <a:ext uri="{9D8B030D-6E8A-4147-A177-3AD203B41FA5}">
                      <a16:colId xmlns:a16="http://schemas.microsoft.com/office/drawing/2014/main" val="110889786"/>
                    </a:ext>
                  </a:extLst>
                </a:gridCol>
              </a:tblGrid>
              <a:tr h="3513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Concept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Skills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52767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SassoonPrimaryInfant" pitchFamily="2" charset="0"/>
                        </a:rPr>
                        <a:t>Online safety </a:t>
                      </a:r>
                      <a:endParaRPr lang="en-GB" sz="36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assoonPrimaryInfant" pitchFamily="2" charset="0"/>
                        </a:rPr>
                        <a:t>Communication </a:t>
                      </a:r>
                      <a:endParaRPr lang="en-GB" dirty="0">
                        <a:latin typeface="SassoonPrimaryInfant" pitchFamily="2" charset="0"/>
                      </a:endParaRPr>
                    </a:p>
                    <a:p>
                      <a:r>
                        <a:rPr lang="en-GB" dirty="0">
                          <a:latin typeface="SassoonPrimaryInfant" pitchFamily="2" charset="0"/>
                        </a:rPr>
                        <a:t>(Who do I talk to that can help me stay safe online?)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98243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Assessing risk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(what dangers are there)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36594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 Digital self awareness 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(digital footprint, information we should and shouldn't share)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98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205F-5259-E86E-5BA8-3B766CE7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ssoonPrimaryInfant" pitchFamily="2" charset="0"/>
              </a:rPr>
              <a:t>Today we are focusing on:</a:t>
            </a:r>
            <a:endParaRPr lang="en-GB" dirty="0">
              <a:latin typeface="SassoonPrimaryInfant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610BB8-C5CF-2900-1DAB-86DC2B813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50809"/>
              </p:ext>
            </p:extLst>
          </p:nvPr>
        </p:nvGraphicFramePr>
        <p:xfrm>
          <a:off x="985520" y="1564962"/>
          <a:ext cx="10220960" cy="479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480">
                  <a:extLst>
                    <a:ext uri="{9D8B030D-6E8A-4147-A177-3AD203B41FA5}">
                      <a16:colId xmlns:a16="http://schemas.microsoft.com/office/drawing/2014/main" val="529924927"/>
                    </a:ext>
                  </a:extLst>
                </a:gridCol>
                <a:gridCol w="5110480">
                  <a:extLst>
                    <a:ext uri="{9D8B030D-6E8A-4147-A177-3AD203B41FA5}">
                      <a16:colId xmlns:a16="http://schemas.microsoft.com/office/drawing/2014/main" val="110889786"/>
                    </a:ext>
                  </a:extLst>
                </a:gridCol>
              </a:tblGrid>
              <a:tr h="3513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Concept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Skills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52767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SassoonPrimaryInfant" pitchFamily="2" charset="0"/>
                        </a:rPr>
                        <a:t>Programming</a:t>
                      </a:r>
                      <a:endParaRPr lang="en-GB" sz="36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Debugging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(identifying and solving a problem)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98243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Logic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predicting outcomes to help select the best solution)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36594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Abstraction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assoonPrimaryInfant" pitchFamily="2" charset="0"/>
                        </a:rPr>
                        <a:t>(only selecting the part you need)</a:t>
                      </a:r>
                      <a:endParaRPr lang="en-GB" dirty="0">
                        <a:latin typeface="SassoonPrimaryInfant" pitchFamily="2" charset="0"/>
                      </a:endParaRPr>
                    </a:p>
                    <a:p>
                      <a:endParaRPr lang="en-US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98039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Selection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(Allows there to be more than one path through a program)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3542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Decomposition 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(breaking the task down into steps)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2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64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205F-5259-E86E-5BA8-3B766CE7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ssoonPrimaryInfant" pitchFamily="2" charset="0"/>
              </a:rPr>
              <a:t>Today we are focusing on:</a:t>
            </a:r>
            <a:endParaRPr lang="en-GB" dirty="0">
              <a:latin typeface="SassoonPrimaryInfant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610BB8-C5CF-2900-1DAB-86DC2B813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858361"/>
              </p:ext>
            </p:extLst>
          </p:nvPr>
        </p:nvGraphicFramePr>
        <p:xfrm>
          <a:off x="985520" y="1424111"/>
          <a:ext cx="10220960" cy="506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480">
                  <a:extLst>
                    <a:ext uri="{9D8B030D-6E8A-4147-A177-3AD203B41FA5}">
                      <a16:colId xmlns:a16="http://schemas.microsoft.com/office/drawing/2014/main" val="529924927"/>
                    </a:ext>
                  </a:extLst>
                </a:gridCol>
                <a:gridCol w="5110480">
                  <a:extLst>
                    <a:ext uri="{9D8B030D-6E8A-4147-A177-3AD203B41FA5}">
                      <a16:colId xmlns:a16="http://schemas.microsoft.com/office/drawing/2014/main" val="110889786"/>
                    </a:ext>
                  </a:extLst>
                </a:gridCol>
              </a:tblGrid>
              <a:tr h="3513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Concept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Skills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52767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SassoonPrimaryInfant" pitchFamily="2" charset="0"/>
                        </a:rPr>
                        <a:t>Data and information</a:t>
                      </a:r>
                      <a:endParaRPr lang="en-GB" sz="36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SassoonPrimaryInfant" pitchFamily="2" charset="0"/>
                        </a:rPr>
                        <a:t>Analysing</a:t>
                      </a:r>
                      <a:r>
                        <a:rPr lang="en-US" dirty="0">
                          <a:latin typeface="SassoonPrimaryInfant" pitchFamily="2" charset="0"/>
                        </a:rPr>
                        <a:t> 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(what does the information tell us, how accurate is it?)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98243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Abstraction 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(only selecting the parts you need)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36594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Collecting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(gathering data that will answer or test hypothesis)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576987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Presenting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(helps us understand what the information means)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87276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Evaluating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(allows us to make sure our solution/outcome does the job it has been designed to do and to think about how it could be improve</a:t>
                      </a:r>
                      <a:r>
                        <a:rPr lang="en-GB" dirty="0">
                          <a:latin typeface="SassoonPrimaryInfant" pitchFamily="2" charset="0"/>
                        </a:rPr>
                        <a:t>d)</a:t>
                      </a:r>
                      <a:endParaRPr lang="en-US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98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3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205F-5259-E86E-5BA8-3B766CE7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ssoonPrimaryInfant" pitchFamily="2" charset="0"/>
              </a:rPr>
              <a:t>Today we are focusing on:</a:t>
            </a:r>
            <a:endParaRPr lang="en-GB" dirty="0">
              <a:latin typeface="SassoonPrimaryInfant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610BB8-C5CF-2900-1DAB-86DC2B813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502424"/>
              </p:ext>
            </p:extLst>
          </p:nvPr>
        </p:nvGraphicFramePr>
        <p:xfrm>
          <a:off x="962855" y="1843258"/>
          <a:ext cx="10220960" cy="490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480">
                  <a:extLst>
                    <a:ext uri="{9D8B030D-6E8A-4147-A177-3AD203B41FA5}">
                      <a16:colId xmlns:a16="http://schemas.microsoft.com/office/drawing/2014/main" val="529924927"/>
                    </a:ext>
                  </a:extLst>
                </a:gridCol>
                <a:gridCol w="5110480">
                  <a:extLst>
                    <a:ext uri="{9D8B030D-6E8A-4147-A177-3AD203B41FA5}">
                      <a16:colId xmlns:a16="http://schemas.microsoft.com/office/drawing/2014/main" val="110889786"/>
                    </a:ext>
                  </a:extLst>
                </a:gridCol>
              </a:tblGrid>
              <a:tr h="3513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Concept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Skills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52767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SassoonPrimaryInfant" pitchFamily="2" charset="0"/>
                        </a:rPr>
                        <a:t>Creating media</a:t>
                      </a:r>
                      <a:endParaRPr lang="en-GB" sz="36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Designing 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SassoonPrimaryInfant" pitchFamily="2" charset="0"/>
                          <a:ea typeface="+mn-ea"/>
                          <a:cs typeface="+mn-cs"/>
                        </a:rPr>
                        <a:t>considering the purpose and functional requirements of the task)</a:t>
                      </a:r>
                      <a:endParaRPr lang="en-GB" b="0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98243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Collaboration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(multiple people work toward a common goal. Can be applied to a technology that allows individuals or groups to work together, including social and interactive media and other social platforms.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36594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Presenting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(helps us understand what the information means)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723048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Evaluating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(allows us to make sure our solution/outcome does the job it has been designed to do and to think about how it could be improve</a:t>
                      </a:r>
                      <a:r>
                        <a:rPr lang="en-GB" dirty="0">
                          <a:latin typeface="SassoonPrimaryInfant" pitchFamily="2" charset="0"/>
                        </a:rPr>
                        <a:t>d)</a:t>
                      </a:r>
                      <a:endParaRPr lang="en-US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98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79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205F-5259-E86E-5BA8-3B766CE7C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assoonPrimaryInfant" pitchFamily="2" charset="0"/>
              </a:rPr>
              <a:t>Today we are focusing on:</a:t>
            </a:r>
            <a:endParaRPr lang="en-GB" dirty="0">
              <a:latin typeface="SassoonPrimaryInfant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610BB8-C5CF-2900-1DAB-86DC2B813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528421"/>
              </p:ext>
            </p:extLst>
          </p:nvPr>
        </p:nvGraphicFramePr>
        <p:xfrm>
          <a:off x="962855" y="1843258"/>
          <a:ext cx="1022096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480">
                  <a:extLst>
                    <a:ext uri="{9D8B030D-6E8A-4147-A177-3AD203B41FA5}">
                      <a16:colId xmlns:a16="http://schemas.microsoft.com/office/drawing/2014/main" val="529924927"/>
                    </a:ext>
                  </a:extLst>
                </a:gridCol>
                <a:gridCol w="5110480">
                  <a:extLst>
                    <a:ext uri="{9D8B030D-6E8A-4147-A177-3AD203B41FA5}">
                      <a16:colId xmlns:a16="http://schemas.microsoft.com/office/drawing/2014/main" val="110889786"/>
                    </a:ext>
                  </a:extLst>
                </a:gridCol>
              </a:tblGrid>
              <a:tr h="3513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Concept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Skills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52767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SassoonPrimaryInfant" pitchFamily="2" charset="0"/>
                        </a:rPr>
                        <a:t>Systems and networks</a:t>
                      </a:r>
                      <a:endParaRPr lang="en-GB" sz="2800" dirty="0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Investigating 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(Looking closer into how different people and settings use technology, how networks are used, advantages an)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98243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Effective searching 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(locating a particular element in a collection of elements, using filters and </a:t>
                      </a:r>
                      <a:r>
                        <a:rPr lang="en-US">
                          <a:latin typeface="SassoonPrimaryInfant" pitchFamily="2" charset="0"/>
                        </a:rPr>
                        <a:t>key words to help us)</a:t>
                      </a:r>
                      <a:endParaRPr lang="en-GB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36594"/>
                  </a:ext>
                </a:extLst>
              </a:tr>
              <a:tr h="815828">
                <a:tc>
                  <a:txBody>
                    <a:bodyPr/>
                    <a:lstStyle/>
                    <a:p>
                      <a:endParaRPr lang="en-GB">
                        <a:latin typeface="SassoonPrimaryInfan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ssoonPrimaryInfant" pitchFamily="2" charset="0"/>
                        </a:rPr>
                        <a:t>Evaluating</a:t>
                      </a:r>
                    </a:p>
                    <a:p>
                      <a:r>
                        <a:rPr lang="en-US" dirty="0">
                          <a:latin typeface="SassoonPrimaryInfant" pitchFamily="2" charset="0"/>
                        </a:rPr>
                        <a:t>(allows us to make sure our solution/outcome does the job it has been designed to do and to think about how it could be improve</a:t>
                      </a:r>
                      <a:r>
                        <a:rPr lang="en-GB" dirty="0">
                          <a:latin typeface="SassoonPrimaryInfant" pitchFamily="2" charset="0"/>
                        </a:rPr>
                        <a:t>d)</a:t>
                      </a:r>
                      <a:endParaRPr lang="en-US" dirty="0">
                        <a:latin typeface="SassoonPrimaryInfan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98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47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E791B51FBC754A95E155F54C4E4E8F" ma:contentTypeVersion="16" ma:contentTypeDescription="Create a new document." ma:contentTypeScope="" ma:versionID="3f6b988fa49b1877105f2e18821bf897">
  <xsd:schema xmlns:xsd="http://www.w3.org/2001/XMLSchema" xmlns:xs="http://www.w3.org/2001/XMLSchema" xmlns:p="http://schemas.microsoft.com/office/2006/metadata/properties" xmlns:ns2="a4dc1eb0-d503-4e67-a5cd-d5feb6990714" xmlns:ns3="c7fb2a88-6dac-4202-b02e-979476ab063a" targetNamespace="http://schemas.microsoft.com/office/2006/metadata/properties" ma:root="true" ma:fieldsID="812ad0c9e40b46a4c7bf059ca048263d" ns2:_="" ns3:_="">
    <xsd:import namespace="a4dc1eb0-d503-4e67-a5cd-d5feb6990714"/>
    <xsd:import namespace="c7fb2a88-6dac-4202-b02e-979476ab0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c1eb0-d503-4e67-a5cd-d5feb6990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4db295a-523a-4056-bd53-4afa9c6f6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b2a88-6dac-4202-b02e-979476ab063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068e884-a7de-4aa7-8f85-e6d194552d32}" ma:internalName="TaxCatchAll" ma:showField="CatchAllData" ma:web="c7fb2a88-6dac-4202-b02e-979476ab06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fb2a88-6dac-4202-b02e-979476ab063a" xsi:nil="true"/>
    <lcf76f155ced4ddcb4097134ff3c332f xmlns="a4dc1eb0-d503-4e67-a5cd-d5feb699071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1C6F507-7A6B-4298-95C7-300E75FEF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dc1eb0-d503-4e67-a5cd-d5feb6990714"/>
    <ds:schemaRef ds:uri="c7fb2a88-6dac-4202-b02e-979476ab06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98F393-0622-4633-8585-19768B68BA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46C27F-2F19-40AE-B625-FFFE6ED846E9}">
  <ds:schemaRefs>
    <ds:schemaRef ds:uri="http://schemas.microsoft.com/office/2006/metadata/properties"/>
    <ds:schemaRef ds:uri="http://schemas.microsoft.com/office/infopath/2007/PartnerControls"/>
    <ds:schemaRef ds:uri="c7fb2a88-6dac-4202-b02e-979476ab063a"/>
    <ds:schemaRef ds:uri="a4dc1eb0-d503-4e67-a5cd-d5feb69907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517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SassoonPrimaryInfant</vt:lpstr>
      <vt:lpstr>Office Theme</vt:lpstr>
      <vt:lpstr>Today I am a technician.  I will use technology safely to create programs, solve problems and collect, evalaute and present data.  </vt:lpstr>
      <vt:lpstr>   Online safety: (being safe online, using social media responsibly and respectfully, privacy, cyberbullying)   Programming: (interpreting, creating and evaluating algorithms, programming to accomplish specific goals, detecting and correcting errors) Data and information:  (collecting, analysing, evaluating, presenting data and information) Creating media:  (design and development, communicating and collaborating online, evaluating online content, respectful and responsible communication, presenting, creating content) Systems and networks: (systems, networks and how they are used, the internet, hardware and software) </vt:lpstr>
      <vt:lpstr>Today we are focusing on:</vt:lpstr>
      <vt:lpstr>Today we are focusing on:</vt:lpstr>
      <vt:lpstr>Today we are focusing on:</vt:lpstr>
      <vt:lpstr>Today we are focusing on:</vt:lpstr>
      <vt:lpstr>Today we are focusing on:</vt:lpstr>
    </vt:vector>
  </TitlesOfParts>
  <Company>Global C. S.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I am a technician.  I will use technology safely to write programs, solve problems and collect, organise and present data.</dc:title>
  <dc:creator>Estelle Hepworth</dc:creator>
  <cp:lastModifiedBy>Susan Heywood</cp:lastModifiedBy>
  <cp:revision>2</cp:revision>
  <dcterms:created xsi:type="dcterms:W3CDTF">2022-08-24T11:25:29Z</dcterms:created>
  <dcterms:modified xsi:type="dcterms:W3CDTF">2022-09-26T09:44:41Z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0x01010053E791B51FBC754A95E155F54C4E4E8F</vt:lpwstr>
  </property>
  <property fmtid="{D5CDD505-2E9C-101B-9397-08002B2CF9AE}" pid="3" name="MediaServiceImageTags">
    <vt:lpwstr/>
  </property>
</Properties>
</file>